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E8A"/>
    <a:srgbClr val="FF893B"/>
    <a:srgbClr val="FC8535"/>
    <a:srgbClr val="F27F33"/>
    <a:srgbClr val="573A6E"/>
    <a:srgbClr val="684682"/>
    <a:srgbClr val="E47AF0"/>
    <a:srgbClr val="B14AE0"/>
    <a:srgbClr val="5E2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31B75-B3A0-4A3A-AF8D-5BA4C0243E88}" v="216" dt="2023-11-08T07:49:46.481"/>
    <p1510:client id="{975E3A6E-B3FC-4E15-8F5B-2FE8D636A0F0}" v="357" dt="2023-11-08T00:34:26.685"/>
    <p1510:client id="{D6473733-3607-4BB7-B8DA-B633CE3231EC}" v="1992" dt="2023-11-07T19:01:34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E5184-D347-47EE-BDE3-406F03117877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47303CB-A8AB-479F-B161-0BF8F0C7F5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80% of confirmed breaches are related to stolen passwords</a:t>
          </a:r>
        </a:p>
      </dgm:t>
    </dgm:pt>
    <dgm:pt modelId="{A16E26C6-2F55-4B63-BD57-DC3865DBB0FF}" type="parTrans" cxnId="{00A34D8F-2F14-4FB7-B9A1-7FE29710B7AE}">
      <dgm:prSet/>
      <dgm:spPr/>
      <dgm:t>
        <a:bodyPr/>
        <a:lstStyle/>
        <a:p>
          <a:endParaRPr lang="en-US"/>
        </a:p>
      </dgm:t>
    </dgm:pt>
    <dgm:pt modelId="{A73C8479-122A-466A-94C7-FC45463C7B89}" type="sibTrans" cxnId="{00A34D8F-2F14-4FB7-B9A1-7FE29710B7AE}">
      <dgm:prSet/>
      <dgm:spPr/>
      <dgm:t>
        <a:bodyPr/>
        <a:lstStyle/>
        <a:p>
          <a:endParaRPr lang="en-US"/>
        </a:p>
      </dgm:t>
    </dgm:pt>
    <dgm:pt modelId="{CE9BBDF6-EF81-4541-A288-2B51E8EE55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who don’t use password managers are 3x more likely to experience identity theft </a:t>
          </a:r>
        </a:p>
      </dgm:t>
    </dgm:pt>
    <dgm:pt modelId="{41E96830-D998-410D-A52A-9649E81F56DB}" type="parTrans" cxnId="{DD3F34C8-6C22-45BC-91D2-D09496F70D88}">
      <dgm:prSet/>
      <dgm:spPr/>
      <dgm:t>
        <a:bodyPr/>
        <a:lstStyle/>
        <a:p>
          <a:endParaRPr lang="en-US"/>
        </a:p>
      </dgm:t>
    </dgm:pt>
    <dgm:pt modelId="{E595755C-509C-47D4-91E6-78D0540FD117}" type="sibTrans" cxnId="{DD3F34C8-6C22-45BC-91D2-D09496F70D88}">
      <dgm:prSet/>
      <dgm:spPr/>
      <dgm:t>
        <a:bodyPr/>
        <a:lstStyle/>
        <a:p>
          <a:endParaRPr lang="en-US"/>
        </a:p>
      </dgm:t>
    </dgm:pt>
    <dgm:pt modelId="{51C450DE-76BA-4B50-8065-BE0564C12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common password for 2023 is "123456" </a:t>
          </a:r>
        </a:p>
      </dgm:t>
    </dgm:pt>
    <dgm:pt modelId="{B7402C0E-96F3-4D65-87F7-9158EE7DB339}" type="parTrans" cxnId="{D83552AD-0A5F-4592-B79D-B98119630BB3}">
      <dgm:prSet/>
      <dgm:spPr/>
      <dgm:t>
        <a:bodyPr/>
        <a:lstStyle/>
        <a:p>
          <a:endParaRPr lang="en-US"/>
        </a:p>
      </dgm:t>
    </dgm:pt>
    <dgm:pt modelId="{DDD59F87-553C-4474-A386-3610D414947B}" type="sibTrans" cxnId="{D83552AD-0A5F-4592-B79D-B98119630BB3}">
      <dgm:prSet/>
      <dgm:spPr/>
      <dgm:t>
        <a:bodyPr/>
        <a:lstStyle/>
        <a:p>
          <a:endParaRPr lang="en-US"/>
        </a:p>
      </dgm:t>
    </dgm:pt>
    <dgm:pt modelId="{3768A822-A774-4E63-868D-CF39765489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than 1 in 4 individuals are unsure when they last changed their email password</a:t>
          </a:r>
        </a:p>
      </dgm:t>
    </dgm:pt>
    <dgm:pt modelId="{CC057F1E-D6DA-4BAF-9557-7597C508CBDF}" type="parTrans" cxnId="{B840A9D1-BE94-4312-9D4B-5FA21F69C88A}">
      <dgm:prSet/>
      <dgm:spPr/>
      <dgm:t>
        <a:bodyPr/>
        <a:lstStyle/>
        <a:p>
          <a:endParaRPr lang="en-US"/>
        </a:p>
      </dgm:t>
    </dgm:pt>
    <dgm:pt modelId="{531A1AD1-AE85-4879-B632-D9D6F37A6F25}" type="sibTrans" cxnId="{B840A9D1-BE94-4312-9D4B-5FA21F69C88A}">
      <dgm:prSet/>
      <dgm:spPr/>
      <dgm:t>
        <a:bodyPr/>
        <a:lstStyle/>
        <a:p>
          <a:endParaRPr lang="en-US"/>
        </a:p>
      </dgm:t>
    </dgm:pt>
    <dgm:pt modelId="{5D2D4C33-0981-4413-BC0B-92AD9B784F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Watch out for fake job offers on LinkedIn using social engineering tactics to spread malware </a:t>
          </a:r>
        </a:p>
      </dgm:t>
    </dgm:pt>
    <dgm:pt modelId="{6AD1D2E7-E67A-43E7-8C6A-347BFE56276A}" type="parTrans" cxnId="{D5FA81A6-3E9D-489B-BF4E-E74428DF6868}">
      <dgm:prSet/>
      <dgm:spPr/>
      <dgm:t>
        <a:bodyPr/>
        <a:lstStyle/>
        <a:p>
          <a:endParaRPr lang="en-US"/>
        </a:p>
      </dgm:t>
    </dgm:pt>
    <dgm:pt modelId="{2B9BCB29-C141-4CE0-923C-431322E9B282}" type="sibTrans" cxnId="{D5FA81A6-3E9D-489B-BF4E-E74428DF6868}">
      <dgm:prSet/>
      <dgm:spPr/>
      <dgm:t>
        <a:bodyPr/>
        <a:lstStyle/>
        <a:p>
          <a:endParaRPr lang="en-US"/>
        </a:p>
      </dgm:t>
    </dgm:pt>
    <dgm:pt modelId="{79CF05B5-CE82-448F-9E09-5FBC6D371128}" type="pres">
      <dgm:prSet presAssocID="{770E5184-D347-47EE-BDE3-406F03117877}" presName="root" presStyleCnt="0">
        <dgm:presLayoutVars>
          <dgm:dir/>
          <dgm:resizeHandles val="exact"/>
        </dgm:presLayoutVars>
      </dgm:prSet>
      <dgm:spPr/>
    </dgm:pt>
    <dgm:pt modelId="{614D729F-AF8F-410C-8500-07F1C81C2234}" type="pres">
      <dgm:prSet presAssocID="{747303CB-A8AB-479F-B161-0BF8F0C7F5B0}" presName="compNode" presStyleCnt="0"/>
      <dgm:spPr/>
    </dgm:pt>
    <dgm:pt modelId="{BCDBC715-6585-49A4-9032-BA034E4E5BF0}" type="pres">
      <dgm:prSet presAssocID="{747303CB-A8AB-479F-B161-0BF8F0C7F5B0}" presName="bgRect" presStyleLbl="bgShp" presStyleIdx="0" presStyleCnt="5"/>
      <dgm:spPr/>
    </dgm:pt>
    <dgm:pt modelId="{2553F215-3FBF-4097-B71A-587F1C8445C8}" type="pres">
      <dgm:prSet presAssocID="{747303CB-A8AB-479F-B161-0BF8F0C7F5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0DD25E34-DAC1-4D65-A20C-4F64F425228E}" type="pres">
      <dgm:prSet presAssocID="{747303CB-A8AB-479F-B161-0BF8F0C7F5B0}" presName="spaceRect" presStyleCnt="0"/>
      <dgm:spPr/>
    </dgm:pt>
    <dgm:pt modelId="{869702DB-D532-4481-AAB0-6E141D638E4A}" type="pres">
      <dgm:prSet presAssocID="{747303CB-A8AB-479F-B161-0BF8F0C7F5B0}" presName="parTx" presStyleLbl="revTx" presStyleIdx="0" presStyleCnt="5">
        <dgm:presLayoutVars>
          <dgm:chMax val="0"/>
          <dgm:chPref val="0"/>
        </dgm:presLayoutVars>
      </dgm:prSet>
      <dgm:spPr/>
    </dgm:pt>
    <dgm:pt modelId="{7E11DBF0-80F1-4443-B0E4-365629408698}" type="pres">
      <dgm:prSet presAssocID="{A73C8479-122A-466A-94C7-FC45463C7B89}" presName="sibTrans" presStyleCnt="0"/>
      <dgm:spPr/>
    </dgm:pt>
    <dgm:pt modelId="{AE6744E2-AFD9-4C7A-8374-95998FB8FC09}" type="pres">
      <dgm:prSet presAssocID="{CE9BBDF6-EF81-4541-A288-2B51E8EE551A}" presName="compNode" presStyleCnt="0"/>
      <dgm:spPr/>
    </dgm:pt>
    <dgm:pt modelId="{99D5F908-19D0-4373-AD6E-2149223F3856}" type="pres">
      <dgm:prSet presAssocID="{CE9BBDF6-EF81-4541-A288-2B51E8EE551A}" presName="bgRect" presStyleLbl="bgShp" presStyleIdx="1" presStyleCnt="5"/>
      <dgm:spPr/>
    </dgm:pt>
    <dgm:pt modelId="{154EE674-E907-4AAA-AD2A-959E1639ADD2}" type="pres">
      <dgm:prSet presAssocID="{CE9BBDF6-EF81-4541-A288-2B51E8EE55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461E1C0-AC9B-4C96-A602-09EA221FB540}" type="pres">
      <dgm:prSet presAssocID="{CE9BBDF6-EF81-4541-A288-2B51E8EE551A}" presName="spaceRect" presStyleCnt="0"/>
      <dgm:spPr/>
    </dgm:pt>
    <dgm:pt modelId="{492E3390-A65E-41FC-9043-3C99ADAA911A}" type="pres">
      <dgm:prSet presAssocID="{CE9BBDF6-EF81-4541-A288-2B51E8EE551A}" presName="parTx" presStyleLbl="revTx" presStyleIdx="1" presStyleCnt="5">
        <dgm:presLayoutVars>
          <dgm:chMax val="0"/>
          <dgm:chPref val="0"/>
        </dgm:presLayoutVars>
      </dgm:prSet>
      <dgm:spPr/>
    </dgm:pt>
    <dgm:pt modelId="{232F6FF4-E71B-4A31-BCA1-FB630A229521}" type="pres">
      <dgm:prSet presAssocID="{E595755C-509C-47D4-91E6-78D0540FD117}" presName="sibTrans" presStyleCnt="0"/>
      <dgm:spPr/>
    </dgm:pt>
    <dgm:pt modelId="{9351856F-55D9-4CDE-BDB1-784633D00353}" type="pres">
      <dgm:prSet presAssocID="{51C450DE-76BA-4B50-8065-BE0564C129CC}" presName="compNode" presStyleCnt="0"/>
      <dgm:spPr/>
    </dgm:pt>
    <dgm:pt modelId="{7FCB5199-851A-438D-AE06-E35228046F73}" type="pres">
      <dgm:prSet presAssocID="{51C450DE-76BA-4B50-8065-BE0564C129CC}" presName="bgRect" presStyleLbl="bgShp" presStyleIdx="2" presStyleCnt="5"/>
      <dgm:spPr/>
    </dgm:pt>
    <dgm:pt modelId="{DFFE536A-4C44-4E25-9283-DDA2E7505FEE}" type="pres">
      <dgm:prSet presAssocID="{51C450DE-76BA-4B50-8065-BE0564C129C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5FB4973-833F-476E-A266-79E41365E7A8}" type="pres">
      <dgm:prSet presAssocID="{51C450DE-76BA-4B50-8065-BE0564C129CC}" presName="spaceRect" presStyleCnt="0"/>
      <dgm:spPr/>
    </dgm:pt>
    <dgm:pt modelId="{B56A3E4D-867F-4C1D-938F-BAFA16410414}" type="pres">
      <dgm:prSet presAssocID="{51C450DE-76BA-4B50-8065-BE0564C129CC}" presName="parTx" presStyleLbl="revTx" presStyleIdx="2" presStyleCnt="5">
        <dgm:presLayoutVars>
          <dgm:chMax val="0"/>
          <dgm:chPref val="0"/>
        </dgm:presLayoutVars>
      </dgm:prSet>
      <dgm:spPr/>
    </dgm:pt>
    <dgm:pt modelId="{0660E995-3026-4295-BCDA-4FFEA011FB7B}" type="pres">
      <dgm:prSet presAssocID="{DDD59F87-553C-4474-A386-3610D414947B}" presName="sibTrans" presStyleCnt="0"/>
      <dgm:spPr/>
    </dgm:pt>
    <dgm:pt modelId="{20836DBC-CEEC-4645-8F1A-81171976A5C1}" type="pres">
      <dgm:prSet presAssocID="{3768A822-A774-4E63-868D-CF397654892F}" presName="compNode" presStyleCnt="0"/>
      <dgm:spPr/>
    </dgm:pt>
    <dgm:pt modelId="{C93F06EB-8FDE-42E5-954F-80B487F2BA2D}" type="pres">
      <dgm:prSet presAssocID="{3768A822-A774-4E63-868D-CF397654892F}" presName="bgRect" presStyleLbl="bgShp" presStyleIdx="3" presStyleCnt="5"/>
      <dgm:spPr/>
    </dgm:pt>
    <dgm:pt modelId="{399997A2-AE0E-494E-8BEA-1E305E59DACC}" type="pres">
      <dgm:prSet presAssocID="{3768A822-A774-4E63-868D-CF39765489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D174C8C3-29B1-441E-BA62-3FB5E40D98AB}" type="pres">
      <dgm:prSet presAssocID="{3768A822-A774-4E63-868D-CF397654892F}" presName="spaceRect" presStyleCnt="0"/>
      <dgm:spPr/>
    </dgm:pt>
    <dgm:pt modelId="{B9ACE0D2-DDF1-4FCC-955F-63477C516192}" type="pres">
      <dgm:prSet presAssocID="{3768A822-A774-4E63-868D-CF397654892F}" presName="parTx" presStyleLbl="revTx" presStyleIdx="3" presStyleCnt="5">
        <dgm:presLayoutVars>
          <dgm:chMax val="0"/>
          <dgm:chPref val="0"/>
        </dgm:presLayoutVars>
      </dgm:prSet>
      <dgm:spPr/>
    </dgm:pt>
    <dgm:pt modelId="{ADD5EACF-AF96-4E32-9040-EE16AE188413}" type="pres">
      <dgm:prSet presAssocID="{531A1AD1-AE85-4879-B632-D9D6F37A6F25}" presName="sibTrans" presStyleCnt="0"/>
      <dgm:spPr/>
    </dgm:pt>
    <dgm:pt modelId="{0BF4336A-8A6C-41F1-B3FD-E072A83E6DCE}" type="pres">
      <dgm:prSet presAssocID="{5D2D4C33-0981-4413-BC0B-92AD9B784F76}" presName="compNode" presStyleCnt="0"/>
      <dgm:spPr/>
    </dgm:pt>
    <dgm:pt modelId="{6E7AF816-946E-4F3A-AB0A-F09311B5EB73}" type="pres">
      <dgm:prSet presAssocID="{5D2D4C33-0981-4413-BC0B-92AD9B784F76}" presName="bgRect" presStyleLbl="bgShp" presStyleIdx="4" presStyleCnt="5"/>
      <dgm:spPr/>
    </dgm:pt>
    <dgm:pt modelId="{5C88225E-0D15-4D3B-86E4-6F2D015CBCFC}" type="pres">
      <dgm:prSet presAssocID="{5D2D4C33-0981-4413-BC0B-92AD9B784F7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E9E0F90-762B-4FD9-8A3C-AB9BBCE0173C}" type="pres">
      <dgm:prSet presAssocID="{5D2D4C33-0981-4413-BC0B-92AD9B784F76}" presName="spaceRect" presStyleCnt="0"/>
      <dgm:spPr/>
    </dgm:pt>
    <dgm:pt modelId="{63BD7404-9E57-4A60-81AB-6F5A9970B435}" type="pres">
      <dgm:prSet presAssocID="{5D2D4C33-0981-4413-BC0B-92AD9B784F7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48D8A64-B257-4B0E-B80E-BB4526932DFB}" type="presOf" srcId="{CE9BBDF6-EF81-4541-A288-2B51E8EE551A}" destId="{492E3390-A65E-41FC-9043-3C99ADAA911A}" srcOrd="0" destOrd="0" presId="urn:microsoft.com/office/officeart/2018/2/layout/IconVerticalSolidList"/>
    <dgm:cxn modelId="{3CB9A96B-35F5-4473-A099-7221794D9591}" type="presOf" srcId="{770E5184-D347-47EE-BDE3-406F03117877}" destId="{79CF05B5-CE82-448F-9E09-5FBC6D371128}" srcOrd="0" destOrd="0" presId="urn:microsoft.com/office/officeart/2018/2/layout/IconVerticalSolidList"/>
    <dgm:cxn modelId="{E5DE2C50-1712-4528-9CFE-720893229EE1}" type="presOf" srcId="{3768A822-A774-4E63-868D-CF397654892F}" destId="{B9ACE0D2-DDF1-4FCC-955F-63477C516192}" srcOrd="0" destOrd="0" presId="urn:microsoft.com/office/officeart/2018/2/layout/IconVerticalSolidList"/>
    <dgm:cxn modelId="{00A34D8F-2F14-4FB7-B9A1-7FE29710B7AE}" srcId="{770E5184-D347-47EE-BDE3-406F03117877}" destId="{747303CB-A8AB-479F-B161-0BF8F0C7F5B0}" srcOrd="0" destOrd="0" parTransId="{A16E26C6-2F55-4B63-BD57-DC3865DBB0FF}" sibTransId="{A73C8479-122A-466A-94C7-FC45463C7B89}"/>
    <dgm:cxn modelId="{D5FA81A6-3E9D-489B-BF4E-E74428DF6868}" srcId="{770E5184-D347-47EE-BDE3-406F03117877}" destId="{5D2D4C33-0981-4413-BC0B-92AD9B784F76}" srcOrd="4" destOrd="0" parTransId="{6AD1D2E7-E67A-43E7-8C6A-347BFE56276A}" sibTransId="{2B9BCB29-C141-4CE0-923C-431322E9B282}"/>
    <dgm:cxn modelId="{D83552AD-0A5F-4592-B79D-B98119630BB3}" srcId="{770E5184-D347-47EE-BDE3-406F03117877}" destId="{51C450DE-76BA-4B50-8065-BE0564C129CC}" srcOrd="2" destOrd="0" parTransId="{B7402C0E-96F3-4D65-87F7-9158EE7DB339}" sibTransId="{DDD59F87-553C-4474-A386-3610D414947B}"/>
    <dgm:cxn modelId="{254810BB-8407-410F-A0EA-873C8B1A54E3}" type="presOf" srcId="{747303CB-A8AB-479F-B161-0BF8F0C7F5B0}" destId="{869702DB-D532-4481-AAB0-6E141D638E4A}" srcOrd="0" destOrd="0" presId="urn:microsoft.com/office/officeart/2018/2/layout/IconVerticalSolidList"/>
    <dgm:cxn modelId="{DD3F34C8-6C22-45BC-91D2-D09496F70D88}" srcId="{770E5184-D347-47EE-BDE3-406F03117877}" destId="{CE9BBDF6-EF81-4541-A288-2B51E8EE551A}" srcOrd="1" destOrd="0" parTransId="{41E96830-D998-410D-A52A-9649E81F56DB}" sibTransId="{E595755C-509C-47D4-91E6-78D0540FD117}"/>
    <dgm:cxn modelId="{B840A9D1-BE94-4312-9D4B-5FA21F69C88A}" srcId="{770E5184-D347-47EE-BDE3-406F03117877}" destId="{3768A822-A774-4E63-868D-CF397654892F}" srcOrd="3" destOrd="0" parTransId="{CC057F1E-D6DA-4BAF-9557-7597C508CBDF}" sibTransId="{531A1AD1-AE85-4879-B632-D9D6F37A6F25}"/>
    <dgm:cxn modelId="{7C2718D3-058A-4616-9609-FBE4E5D99616}" type="presOf" srcId="{51C450DE-76BA-4B50-8065-BE0564C129CC}" destId="{B56A3E4D-867F-4C1D-938F-BAFA16410414}" srcOrd="0" destOrd="0" presId="urn:microsoft.com/office/officeart/2018/2/layout/IconVerticalSolidList"/>
    <dgm:cxn modelId="{FDBD0AD6-323A-4C15-99DA-A44D5C1CAEF6}" type="presOf" srcId="{5D2D4C33-0981-4413-BC0B-92AD9B784F76}" destId="{63BD7404-9E57-4A60-81AB-6F5A9970B435}" srcOrd="0" destOrd="0" presId="urn:microsoft.com/office/officeart/2018/2/layout/IconVerticalSolidList"/>
    <dgm:cxn modelId="{F588CD35-A632-431E-BF79-C7F904074688}" type="presParOf" srcId="{79CF05B5-CE82-448F-9E09-5FBC6D371128}" destId="{614D729F-AF8F-410C-8500-07F1C81C2234}" srcOrd="0" destOrd="0" presId="urn:microsoft.com/office/officeart/2018/2/layout/IconVerticalSolidList"/>
    <dgm:cxn modelId="{3D9EFAA2-D4D2-46FC-85E1-672B06191200}" type="presParOf" srcId="{614D729F-AF8F-410C-8500-07F1C81C2234}" destId="{BCDBC715-6585-49A4-9032-BA034E4E5BF0}" srcOrd="0" destOrd="0" presId="urn:microsoft.com/office/officeart/2018/2/layout/IconVerticalSolidList"/>
    <dgm:cxn modelId="{F0F0606B-F4A1-414A-A008-A0D70B6868B1}" type="presParOf" srcId="{614D729F-AF8F-410C-8500-07F1C81C2234}" destId="{2553F215-3FBF-4097-B71A-587F1C8445C8}" srcOrd="1" destOrd="0" presId="urn:microsoft.com/office/officeart/2018/2/layout/IconVerticalSolidList"/>
    <dgm:cxn modelId="{61D9233E-E603-4C2A-A1E0-A006E28E924F}" type="presParOf" srcId="{614D729F-AF8F-410C-8500-07F1C81C2234}" destId="{0DD25E34-DAC1-4D65-A20C-4F64F425228E}" srcOrd="2" destOrd="0" presId="urn:microsoft.com/office/officeart/2018/2/layout/IconVerticalSolidList"/>
    <dgm:cxn modelId="{0246AF53-2439-4B0B-94CC-6BE50CF1B76A}" type="presParOf" srcId="{614D729F-AF8F-410C-8500-07F1C81C2234}" destId="{869702DB-D532-4481-AAB0-6E141D638E4A}" srcOrd="3" destOrd="0" presId="urn:microsoft.com/office/officeart/2018/2/layout/IconVerticalSolidList"/>
    <dgm:cxn modelId="{847B650D-27A2-43F6-BCEA-93C18E1CFB3D}" type="presParOf" srcId="{79CF05B5-CE82-448F-9E09-5FBC6D371128}" destId="{7E11DBF0-80F1-4443-B0E4-365629408698}" srcOrd="1" destOrd="0" presId="urn:microsoft.com/office/officeart/2018/2/layout/IconVerticalSolidList"/>
    <dgm:cxn modelId="{EA4AC056-0499-4DCD-A842-2B015B92BCD7}" type="presParOf" srcId="{79CF05B5-CE82-448F-9E09-5FBC6D371128}" destId="{AE6744E2-AFD9-4C7A-8374-95998FB8FC09}" srcOrd="2" destOrd="0" presId="urn:microsoft.com/office/officeart/2018/2/layout/IconVerticalSolidList"/>
    <dgm:cxn modelId="{A0E42499-5463-4178-9F59-EA052DC7B5CD}" type="presParOf" srcId="{AE6744E2-AFD9-4C7A-8374-95998FB8FC09}" destId="{99D5F908-19D0-4373-AD6E-2149223F3856}" srcOrd="0" destOrd="0" presId="urn:microsoft.com/office/officeart/2018/2/layout/IconVerticalSolidList"/>
    <dgm:cxn modelId="{545D21DC-9C6B-44A8-B3C3-11E48035E7A2}" type="presParOf" srcId="{AE6744E2-AFD9-4C7A-8374-95998FB8FC09}" destId="{154EE674-E907-4AAA-AD2A-959E1639ADD2}" srcOrd="1" destOrd="0" presId="urn:microsoft.com/office/officeart/2018/2/layout/IconVerticalSolidList"/>
    <dgm:cxn modelId="{B9F6BFBB-0907-4D85-8234-C4C3FA84B06F}" type="presParOf" srcId="{AE6744E2-AFD9-4C7A-8374-95998FB8FC09}" destId="{5461E1C0-AC9B-4C96-A602-09EA221FB540}" srcOrd="2" destOrd="0" presId="urn:microsoft.com/office/officeart/2018/2/layout/IconVerticalSolidList"/>
    <dgm:cxn modelId="{7633BBC1-F2CB-4646-B4C0-91147CD642C1}" type="presParOf" srcId="{AE6744E2-AFD9-4C7A-8374-95998FB8FC09}" destId="{492E3390-A65E-41FC-9043-3C99ADAA911A}" srcOrd="3" destOrd="0" presId="urn:microsoft.com/office/officeart/2018/2/layout/IconVerticalSolidList"/>
    <dgm:cxn modelId="{784C81D6-8D97-4AC5-B088-05C09D040C56}" type="presParOf" srcId="{79CF05B5-CE82-448F-9E09-5FBC6D371128}" destId="{232F6FF4-E71B-4A31-BCA1-FB630A229521}" srcOrd="3" destOrd="0" presId="urn:microsoft.com/office/officeart/2018/2/layout/IconVerticalSolidList"/>
    <dgm:cxn modelId="{6C99314D-E28C-4703-A2CE-97B4EFA1E74D}" type="presParOf" srcId="{79CF05B5-CE82-448F-9E09-5FBC6D371128}" destId="{9351856F-55D9-4CDE-BDB1-784633D00353}" srcOrd="4" destOrd="0" presId="urn:microsoft.com/office/officeart/2018/2/layout/IconVerticalSolidList"/>
    <dgm:cxn modelId="{577B66D7-BEC8-48E6-B329-5263F14846C5}" type="presParOf" srcId="{9351856F-55D9-4CDE-BDB1-784633D00353}" destId="{7FCB5199-851A-438D-AE06-E35228046F73}" srcOrd="0" destOrd="0" presId="urn:microsoft.com/office/officeart/2018/2/layout/IconVerticalSolidList"/>
    <dgm:cxn modelId="{83B8B093-2300-420B-B812-9F244C4BEF3D}" type="presParOf" srcId="{9351856F-55D9-4CDE-BDB1-784633D00353}" destId="{DFFE536A-4C44-4E25-9283-DDA2E7505FEE}" srcOrd="1" destOrd="0" presId="urn:microsoft.com/office/officeart/2018/2/layout/IconVerticalSolidList"/>
    <dgm:cxn modelId="{56287358-32F1-49C5-9157-0320188E90E6}" type="presParOf" srcId="{9351856F-55D9-4CDE-BDB1-784633D00353}" destId="{45FB4973-833F-476E-A266-79E41365E7A8}" srcOrd="2" destOrd="0" presId="urn:microsoft.com/office/officeart/2018/2/layout/IconVerticalSolidList"/>
    <dgm:cxn modelId="{2AFA8836-FB06-4084-8655-1C0EFD5DF279}" type="presParOf" srcId="{9351856F-55D9-4CDE-BDB1-784633D00353}" destId="{B56A3E4D-867F-4C1D-938F-BAFA16410414}" srcOrd="3" destOrd="0" presId="urn:microsoft.com/office/officeart/2018/2/layout/IconVerticalSolidList"/>
    <dgm:cxn modelId="{C88CFBBD-70FA-464E-AD7F-8EF9A8BCEC6D}" type="presParOf" srcId="{79CF05B5-CE82-448F-9E09-5FBC6D371128}" destId="{0660E995-3026-4295-BCDA-4FFEA011FB7B}" srcOrd="5" destOrd="0" presId="urn:microsoft.com/office/officeart/2018/2/layout/IconVerticalSolidList"/>
    <dgm:cxn modelId="{6EB6DF84-8256-41C3-B2B3-77EB4EFDE862}" type="presParOf" srcId="{79CF05B5-CE82-448F-9E09-5FBC6D371128}" destId="{20836DBC-CEEC-4645-8F1A-81171976A5C1}" srcOrd="6" destOrd="0" presId="urn:microsoft.com/office/officeart/2018/2/layout/IconVerticalSolidList"/>
    <dgm:cxn modelId="{4D58448A-67F8-4A5E-9361-60153B234CC4}" type="presParOf" srcId="{20836DBC-CEEC-4645-8F1A-81171976A5C1}" destId="{C93F06EB-8FDE-42E5-954F-80B487F2BA2D}" srcOrd="0" destOrd="0" presId="urn:microsoft.com/office/officeart/2018/2/layout/IconVerticalSolidList"/>
    <dgm:cxn modelId="{609E4F2D-B89B-4067-AF49-F2A924F4C878}" type="presParOf" srcId="{20836DBC-CEEC-4645-8F1A-81171976A5C1}" destId="{399997A2-AE0E-494E-8BEA-1E305E59DACC}" srcOrd="1" destOrd="0" presId="urn:microsoft.com/office/officeart/2018/2/layout/IconVerticalSolidList"/>
    <dgm:cxn modelId="{AD444F80-2DBE-4DC1-BEDB-6D6BFE2FC320}" type="presParOf" srcId="{20836DBC-CEEC-4645-8F1A-81171976A5C1}" destId="{D174C8C3-29B1-441E-BA62-3FB5E40D98AB}" srcOrd="2" destOrd="0" presId="urn:microsoft.com/office/officeart/2018/2/layout/IconVerticalSolidList"/>
    <dgm:cxn modelId="{56F23234-CB49-4DC9-8A35-2E21470AB33D}" type="presParOf" srcId="{20836DBC-CEEC-4645-8F1A-81171976A5C1}" destId="{B9ACE0D2-DDF1-4FCC-955F-63477C516192}" srcOrd="3" destOrd="0" presId="urn:microsoft.com/office/officeart/2018/2/layout/IconVerticalSolidList"/>
    <dgm:cxn modelId="{E997B513-5543-4F38-90ED-3088127FEC51}" type="presParOf" srcId="{79CF05B5-CE82-448F-9E09-5FBC6D371128}" destId="{ADD5EACF-AF96-4E32-9040-EE16AE188413}" srcOrd="7" destOrd="0" presId="urn:microsoft.com/office/officeart/2018/2/layout/IconVerticalSolidList"/>
    <dgm:cxn modelId="{3D29A549-13CD-4FCB-BB7F-3C5F75E5D017}" type="presParOf" srcId="{79CF05B5-CE82-448F-9E09-5FBC6D371128}" destId="{0BF4336A-8A6C-41F1-B3FD-E072A83E6DCE}" srcOrd="8" destOrd="0" presId="urn:microsoft.com/office/officeart/2018/2/layout/IconVerticalSolidList"/>
    <dgm:cxn modelId="{A85C1021-32F2-4C09-983A-6223C34ADD05}" type="presParOf" srcId="{0BF4336A-8A6C-41F1-B3FD-E072A83E6DCE}" destId="{6E7AF816-946E-4F3A-AB0A-F09311B5EB73}" srcOrd="0" destOrd="0" presId="urn:microsoft.com/office/officeart/2018/2/layout/IconVerticalSolidList"/>
    <dgm:cxn modelId="{4836967D-87BD-41D4-9F5E-1A740D91372C}" type="presParOf" srcId="{0BF4336A-8A6C-41F1-B3FD-E072A83E6DCE}" destId="{5C88225E-0D15-4D3B-86E4-6F2D015CBCFC}" srcOrd="1" destOrd="0" presId="urn:microsoft.com/office/officeart/2018/2/layout/IconVerticalSolidList"/>
    <dgm:cxn modelId="{A7D13970-BAD8-4E53-818E-00C14FC19AEE}" type="presParOf" srcId="{0BF4336A-8A6C-41F1-B3FD-E072A83E6DCE}" destId="{FE9E0F90-762B-4FD9-8A3C-AB9BBCE0173C}" srcOrd="2" destOrd="0" presId="urn:microsoft.com/office/officeart/2018/2/layout/IconVerticalSolidList"/>
    <dgm:cxn modelId="{C697E505-6B9F-408D-A929-321AF3BC622D}" type="presParOf" srcId="{0BF4336A-8A6C-41F1-B3FD-E072A83E6DCE}" destId="{63BD7404-9E57-4A60-81AB-6F5A9970B4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BC715-6585-49A4-9032-BA034E4E5BF0}">
      <dsp:nvSpPr>
        <dsp:cNvPr id="0" name=""/>
        <dsp:cNvSpPr/>
      </dsp:nvSpPr>
      <dsp:spPr>
        <a:xfrm>
          <a:off x="0" y="3002"/>
          <a:ext cx="4840010" cy="6396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53F215-3FBF-4097-B71A-587F1C8445C8}">
      <dsp:nvSpPr>
        <dsp:cNvPr id="0" name=""/>
        <dsp:cNvSpPr/>
      </dsp:nvSpPr>
      <dsp:spPr>
        <a:xfrm>
          <a:off x="193482" y="146915"/>
          <a:ext cx="351785" cy="351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9702DB-D532-4481-AAB0-6E141D638E4A}">
      <dsp:nvSpPr>
        <dsp:cNvPr id="0" name=""/>
        <dsp:cNvSpPr/>
      </dsp:nvSpPr>
      <dsp:spPr>
        <a:xfrm>
          <a:off x="738749" y="3002"/>
          <a:ext cx="4101260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80% of confirmed breaches are related to stolen passwords</a:t>
          </a:r>
        </a:p>
      </dsp:txBody>
      <dsp:txXfrm>
        <a:off x="738749" y="3002"/>
        <a:ext cx="4101260" cy="639610"/>
      </dsp:txXfrm>
    </dsp:sp>
    <dsp:sp modelId="{99D5F908-19D0-4373-AD6E-2149223F3856}">
      <dsp:nvSpPr>
        <dsp:cNvPr id="0" name=""/>
        <dsp:cNvSpPr/>
      </dsp:nvSpPr>
      <dsp:spPr>
        <a:xfrm>
          <a:off x="0" y="802515"/>
          <a:ext cx="4840010" cy="6396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4EE674-E907-4AAA-AD2A-959E1639ADD2}">
      <dsp:nvSpPr>
        <dsp:cNvPr id="0" name=""/>
        <dsp:cNvSpPr/>
      </dsp:nvSpPr>
      <dsp:spPr>
        <a:xfrm>
          <a:off x="193482" y="946427"/>
          <a:ext cx="351785" cy="351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92E3390-A65E-41FC-9043-3C99ADAA911A}">
      <dsp:nvSpPr>
        <dsp:cNvPr id="0" name=""/>
        <dsp:cNvSpPr/>
      </dsp:nvSpPr>
      <dsp:spPr>
        <a:xfrm>
          <a:off x="738749" y="802515"/>
          <a:ext cx="4101260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Users who don’t use password managers are 3x more likely to experience identity theft </a:t>
          </a:r>
        </a:p>
      </dsp:txBody>
      <dsp:txXfrm>
        <a:off x="738749" y="802515"/>
        <a:ext cx="4101260" cy="639610"/>
      </dsp:txXfrm>
    </dsp:sp>
    <dsp:sp modelId="{7FCB5199-851A-438D-AE06-E35228046F73}">
      <dsp:nvSpPr>
        <dsp:cNvPr id="0" name=""/>
        <dsp:cNvSpPr/>
      </dsp:nvSpPr>
      <dsp:spPr>
        <a:xfrm>
          <a:off x="0" y="1602027"/>
          <a:ext cx="4840010" cy="6396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FFE536A-4C44-4E25-9283-DDA2E7505FEE}">
      <dsp:nvSpPr>
        <dsp:cNvPr id="0" name=""/>
        <dsp:cNvSpPr/>
      </dsp:nvSpPr>
      <dsp:spPr>
        <a:xfrm>
          <a:off x="193482" y="1745940"/>
          <a:ext cx="351785" cy="351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6A3E4D-867F-4C1D-938F-BAFA16410414}">
      <dsp:nvSpPr>
        <dsp:cNvPr id="0" name=""/>
        <dsp:cNvSpPr/>
      </dsp:nvSpPr>
      <dsp:spPr>
        <a:xfrm>
          <a:off x="738749" y="1602027"/>
          <a:ext cx="4101260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common password for 2023 is "123456" </a:t>
          </a:r>
        </a:p>
      </dsp:txBody>
      <dsp:txXfrm>
        <a:off x="738749" y="1602027"/>
        <a:ext cx="4101260" cy="639610"/>
      </dsp:txXfrm>
    </dsp:sp>
    <dsp:sp modelId="{C93F06EB-8FDE-42E5-954F-80B487F2BA2D}">
      <dsp:nvSpPr>
        <dsp:cNvPr id="0" name=""/>
        <dsp:cNvSpPr/>
      </dsp:nvSpPr>
      <dsp:spPr>
        <a:xfrm>
          <a:off x="0" y="2401540"/>
          <a:ext cx="4840010" cy="6396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9997A2-AE0E-494E-8BEA-1E305E59DACC}">
      <dsp:nvSpPr>
        <dsp:cNvPr id="0" name=""/>
        <dsp:cNvSpPr/>
      </dsp:nvSpPr>
      <dsp:spPr>
        <a:xfrm>
          <a:off x="193482" y="2545452"/>
          <a:ext cx="351785" cy="351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ACE0D2-DDF1-4FCC-955F-63477C516192}">
      <dsp:nvSpPr>
        <dsp:cNvPr id="0" name=""/>
        <dsp:cNvSpPr/>
      </dsp:nvSpPr>
      <dsp:spPr>
        <a:xfrm>
          <a:off x="738749" y="2401540"/>
          <a:ext cx="4101260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More than 1 in 4 individuals are unsure when they last changed their email password</a:t>
          </a:r>
        </a:p>
      </dsp:txBody>
      <dsp:txXfrm>
        <a:off x="738749" y="2401540"/>
        <a:ext cx="4101260" cy="639610"/>
      </dsp:txXfrm>
    </dsp:sp>
    <dsp:sp modelId="{6E7AF816-946E-4F3A-AB0A-F09311B5EB73}">
      <dsp:nvSpPr>
        <dsp:cNvPr id="0" name=""/>
        <dsp:cNvSpPr/>
      </dsp:nvSpPr>
      <dsp:spPr>
        <a:xfrm>
          <a:off x="0" y="3201053"/>
          <a:ext cx="4840010" cy="63961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88225E-0D15-4D3B-86E4-6F2D015CBCFC}">
      <dsp:nvSpPr>
        <dsp:cNvPr id="0" name=""/>
        <dsp:cNvSpPr/>
      </dsp:nvSpPr>
      <dsp:spPr>
        <a:xfrm>
          <a:off x="193482" y="3344965"/>
          <a:ext cx="351785" cy="3517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BD7404-9E57-4A60-81AB-6F5A9970B435}">
      <dsp:nvSpPr>
        <dsp:cNvPr id="0" name=""/>
        <dsp:cNvSpPr/>
      </dsp:nvSpPr>
      <dsp:spPr>
        <a:xfrm>
          <a:off x="738749" y="3201053"/>
          <a:ext cx="4101260" cy="639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692" tIns="67692" rIns="67692" bIns="676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Watch out for fake job offers on LinkedIn using social engineering tactics to spread malware </a:t>
          </a:r>
        </a:p>
      </dsp:txBody>
      <dsp:txXfrm>
        <a:off x="738749" y="3201053"/>
        <a:ext cx="4101260" cy="639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olus.com/three-things-the-solarwinds-supply-chain-attack-can-teach-u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news.com/news/boeing-data-leak-lockbit-ransomware/" TargetMode="External"/><Relationship Id="rId3" Type="http://schemas.openxmlformats.org/officeDocument/2006/relationships/hyperlink" Target="https://www.bleepingcomputer.com/news/security/fake-corsair-job-offers-on-linkedin-push-darkgate-malware/" TargetMode="External"/><Relationship Id="rId7" Type="http://schemas.openxmlformats.org/officeDocument/2006/relationships/hyperlink" Target="https://www.wired.com/story/the-untold-story-of-solarwinds-the-boldest-supply-chain-hack-eve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arkreading.com/attacks-breaches/judge-spares-former-uber-ciso-jail-time-over-2016-data-breach-charges" TargetMode="External"/><Relationship Id="rId5" Type="http://schemas.openxmlformats.org/officeDocument/2006/relationships/hyperlink" Target="https://thehackernews.com/2023/10/servicenow-data-exposure-wake-up-call.html" TargetMode="External"/><Relationship Id="rId10" Type="http://schemas.openxmlformats.org/officeDocument/2006/relationships/hyperlink" Target="https://us.norton.com/blog/privacy/password-statistics" TargetMode="External"/><Relationship Id="rId4" Type="http://schemas.openxmlformats.org/officeDocument/2006/relationships/hyperlink" Target="https://www.darkreading.com/attacks-breaches/sec-charges-against-solarwinds-ciso-send-shockwaves-through-security-ranks" TargetMode="External"/><Relationship Id="rId9" Type="http://schemas.openxmlformats.org/officeDocument/2006/relationships/hyperlink" Target="https://www.bleepingcomputer.com/news/security/tp-link-smart-bulbs-can-let-hackers-steal-your-wifi-passwo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newspaper with a newspaper on a table&#10;&#10;Description automatically generated">
            <a:extLst>
              <a:ext uri="{FF2B5EF4-FFF2-40B4-BE49-F238E27FC236}">
                <a16:creationId xmlns:a16="http://schemas.microsoft.com/office/drawing/2014/main" id="{D60DF054-C277-3D44-C0EB-AADAD7E57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" r="19893" b="46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F765C4A-3DB0-826B-3BAD-5E75105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225892"/>
            <a:ext cx="435953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Cyber Minutes Weekly </a:t>
            </a:r>
          </a:p>
        </p:txBody>
      </p:sp>
      <p:sp>
        <p:nvSpPr>
          <p:cNvPr id="139" name="Rectangle 138" hidden="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BE3386-42E0-686E-C19F-E682567C5CD9}"/>
              </a:ext>
            </a:extLst>
          </p:cNvPr>
          <p:cNvSpPr txBox="1"/>
          <p:nvPr/>
        </p:nvSpPr>
        <p:spPr>
          <a:xfrm>
            <a:off x="-829" y="3536909"/>
            <a:ext cx="304575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chemeClr val="bg1"/>
                </a:solidFill>
                <a:latin typeface="Comic Sans MS"/>
                <a:cs typeface="Calibri"/>
              </a:rPr>
              <a:t>     "Hard to breach</a:t>
            </a:r>
            <a:r>
              <a:rPr lang="en-US" sz="2000" b="1" i="1">
                <a:solidFill>
                  <a:schemeClr val="bg1"/>
                </a:solidFill>
                <a:latin typeface="calibri light"/>
                <a:ea typeface="calibri light"/>
                <a:cs typeface="Calibri"/>
              </a:rPr>
              <a:t>"</a:t>
            </a:r>
            <a:endParaRPr lang="en-US" sz="2000" b="1" i="1">
              <a:solidFill>
                <a:schemeClr val="bg1"/>
              </a:solidFill>
              <a:latin typeface="calibri light"/>
              <a:cs typeface="calibri light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endParaRPr lang="en-US" sz="1200" i="1">
              <a:solidFill>
                <a:schemeClr val="bg1"/>
              </a:solidFill>
              <a:latin typeface="Comic Sans MS"/>
              <a:cs typeface="Calibri"/>
            </a:endParaRPr>
          </a:p>
          <a:p>
            <a:r>
              <a:rPr lang="en-US" sz="1200" i="1">
                <a:solidFill>
                  <a:schemeClr val="bg1"/>
                </a:solidFill>
                <a:latin typeface="Comic Sans MS"/>
                <a:cs typeface="Calibri"/>
              </a:rPr>
              <a:t>11-8-2023 | Jonathan Montoya</a:t>
            </a:r>
            <a:endParaRPr lang="en-US" i="1">
              <a:solidFill>
                <a:schemeClr val="bg1"/>
              </a:solidFill>
              <a:latin typeface="Comic Sans M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6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3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2303E0-694B-43C9-EDEE-8972F9EFC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5178922" y="-230"/>
            <a:ext cx="7015995" cy="6859047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412CD-8588-AA42-199A-1EDCD7A0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37" y="630806"/>
            <a:ext cx="4724400" cy="774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893B"/>
                </a:solidFill>
                <a:ea typeface="Calibri Light"/>
                <a:cs typeface="Calibri Light"/>
              </a:rPr>
              <a:t>SolarWinds</a:t>
            </a:r>
            <a:r>
              <a:rPr lang="en-US" b="1" dirty="0">
                <a:solidFill>
                  <a:schemeClr val="bg1"/>
                </a:solidFill>
                <a:ea typeface="Calibri Light"/>
                <a:cs typeface="Calibri Light"/>
              </a:rPr>
              <a:t> Hack</a:t>
            </a:r>
          </a:p>
        </p:txBody>
      </p:sp>
      <p:sp>
        <p:nvSpPr>
          <p:cNvPr id="127" name="Content Placeholder 93">
            <a:extLst>
              <a:ext uri="{FF2B5EF4-FFF2-40B4-BE49-F238E27FC236}">
                <a16:creationId xmlns:a16="http://schemas.microsoft.com/office/drawing/2014/main" id="{BB49001B-8929-1E77-1FB3-ACD3C605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37" y="1922209"/>
            <a:ext cx="4268100" cy="3815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Company and CISO recently charged as a result of the 2020 supply chain attack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Believed that 18,000 customers downloaded the infected update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Attack spanned the period of years, as early as Jan 2019 – Dec 2020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Supply chain attack on the source code of trusted software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Major lessons learned when it comes to creating secure code builds </a:t>
            </a:r>
          </a:p>
          <a:p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3" name="Rectangle 142" hidden="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software supply chain&#10;&#10;Description automatically generated">
            <a:extLst>
              <a:ext uri="{FF2B5EF4-FFF2-40B4-BE49-F238E27FC236}">
                <a16:creationId xmlns:a16="http://schemas.microsoft.com/office/drawing/2014/main" id="{08CBEBE4-8F4D-1F28-E5EF-68459F6CB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0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E2C2D-9B15-AAEE-A5E7-4DC866BF5FE1}"/>
              </a:ext>
            </a:extLst>
          </p:cNvPr>
          <p:cNvSpPr txBox="1"/>
          <p:nvPr/>
        </p:nvSpPr>
        <p:spPr>
          <a:xfrm>
            <a:off x="-1588" y="6583089"/>
            <a:ext cx="74993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ea typeface="+mn-lt"/>
                <a:cs typeface="+mn-lt"/>
              </a:rPr>
              <a:t>By </a:t>
            </a:r>
            <a:r>
              <a:rPr lang="en-US" sz="800" b="1" dirty="0">
                <a:ea typeface="+mn-lt"/>
                <a:cs typeface="+mn-lt"/>
              </a:rPr>
              <a:t>Eric Byres</a:t>
            </a:r>
            <a:r>
              <a:rPr lang="en-US" sz="1200" b="1" dirty="0">
                <a:solidFill>
                  <a:srgbClr val="414E8A"/>
                </a:solidFill>
                <a:ea typeface="+mn-lt"/>
                <a:cs typeface="+mn-lt"/>
              </a:rPr>
              <a:t> </a:t>
            </a:r>
            <a:r>
              <a:rPr lang="en-US" sz="800" b="1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@</a:t>
            </a:r>
            <a:r>
              <a:rPr lang="en-US" sz="8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800" dirty="0">
                <a:solidFill>
                  <a:srgbClr val="FFFFFF"/>
                </a:solidFill>
                <a:ea typeface="+mn-lt"/>
                <a:cs typeface="+mn-lt"/>
                <a:hlinkClick r:id="rId3"/>
              </a:rPr>
              <a:t>https://blog.adolus.com/three-things-the-solarwinds-supply-chain-attack-can-teach-us</a:t>
            </a: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B2C2D-4BA5-32F5-A2E3-C36D33C2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78" y="225228"/>
            <a:ext cx="3468678" cy="15721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Major ServiceN</a:t>
            </a:r>
            <a:r>
              <a:rPr lang="en-US" sz="3200" b="1" dirty="0">
                <a:solidFill>
                  <a:schemeClr val="accent6"/>
                </a:solidFill>
                <a:latin typeface="Calibri"/>
                <a:ea typeface="Calibri Light"/>
                <a:cs typeface="Calibri Light"/>
              </a:rPr>
              <a:t>o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w Concern</a:t>
            </a:r>
            <a:endParaRPr lang="en-US" sz="3200" b="1">
              <a:solidFill>
                <a:schemeClr val="bg1"/>
              </a:solidFill>
              <a:latin typeface="Calibri"/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0C1F-9384-D201-97BA-0272CC5F2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77" y="1798716"/>
            <a:ext cx="3380991" cy="3914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Misconfiguration in widget allowed unauthenticated access to data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Affects around 70% of total instances 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Types of data exposed include PII and internal documents</a:t>
            </a:r>
          </a:p>
          <a:p>
            <a:r>
              <a:rPr lang="en-US" sz="2000" dirty="0">
                <a:solidFill>
                  <a:schemeClr val="bg1"/>
                </a:solidFill>
                <a:ea typeface="Calibri"/>
                <a:cs typeface="Calibri"/>
              </a:rPr>
              <a:t>No direct leaks have been attributed to date </a:t>
            </a:r>
          </a:p>
        </p:txBody>
      </p:sp>
      <p:pic>
        <p:nvPicPr>
          <p:cNvPr id="7" name="Picture 6" descr="A faucet with a blue hose&#10;&#10;Description automatically generated">
            <a:extLst>
              <a:ext uri="{FF2B5EF4-FFF2-40B4-BE49-F238E27FC236}">
                <a16:creationId xmlns:a16="http://schemas.microsoft.com/office/drawing/2014/main" id="{6F831901-A729-1934-6133-7366F1366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2" r="8660" b="1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842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2112-3E51-7E60-0723-37E7C4CA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Passwords and Social Engineering</a:t>
            </a:r>
            <a:r>
              <a:rPr lang="en-US" b="1" dirty="0">
                <a:latin typeface="Calibri"/>
                <a:ea typeface="Calibri Light"/>
                <a:cs typeface="Calibri Light"/>
              </a:rPr>
              <a:t> </a:t>
            </a:r>
          </a:p>
        </p:txBody>
      </p:sp>
      <p:pic>
        <p:nvPicPr>
          <p:cNvPr id="7" name="Content Placeholder 6" descr="A cartoon of two men holding a stick and a stack of coins&#10;&#10;Description automatically generated">
            <a:extLst>
              <a:ext uri="{FF2B5EF4-FFF2-40B4-BE49-F238E27FC236}">
                <a16:creationId xmlns:a16="http://schemas.microsoft.com/office/drawing/2014/main" id="{69149614-CE0B-1A7F-002B-E706DE29B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7" r="3349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123" name="Content Placeholder 67">
            <a:extLst>
              <a:ext uri="{FF2B5EF4-FFF2-40B4-BE49-F238E27FC236}">
                <a16:creationId xmlns:a16="http://schemas.microsoft.com/office/drawing/2014/main" id="{1C4F8245-817E-CBE3-32AF-E61BA84B2F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777332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088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2553F215-3FBF-4097-B71A-587F1C844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>
                                            <p:graphicEl>
                                              <a:dgm id="{2553F215-3FBF-4097-B71A-587F1C844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BCDBC715-6585-49A4-9032-BA034E4E5B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>
                                            <p:graphicEl>
                                              <a:dgm id="{BCDBC715-6585-49A4-9032-BA034E4E5B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869702DB-D532-4481-AAB0-6E141D638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>
                                            <p:graphicEl>
                                              <a:dgm id="{869702DB-D532-4481-AAB0-6E141D638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154EE674-E907-4AAA-AD2A-959E1639A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>
                                            <p:graphicEl>
                                              <a:dgm id="{154EE674-E907-4AAA-AD2A-959E1639A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99D5F908-19D0-4373-AD6E-2149223F38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>
                                            <p:graphicEl>
                                              <a:dgm id="{99D5F908-19D0-4373-AD6E-2149223F38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492E3390-A65E-41FC-9043-3C99ADAA9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>
                                            <p:graphicEl>
                                              <a:dgm id="{492E3390-A65E-41FC-9043-3C99ADAA91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7FCB5199-851A-438D-AE06-E35228046F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>
                                            <p:graphicEl>
                                              <a:dgm id="{7FCB5199-851A-438D-AE06-E35228046F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DFFE536A-4C44-4E25-9283-DDA2E7505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>
                                            <p:graphicEl>
                                              <a:dgm id="{DFFE536A-4C44-4E25-9283-DDA2E7505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B56A3E4D-867F-4C1D-938F-BAFA16410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3">
                                            <p:graphicEl>
                                              <a:dgm id="{B56A3E4D-867F-4C1D-938F-BAFA16410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399997A2-AE0E-494E-8BEA-1E305E59D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3">
                                            <p:graphicEl>
                                              <a:dgm id="{399997A2-AE0E-494E-8BEA-1E305E59D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C93F06EB-8FDE-42E5-954F-80B487F2B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3">
                                            <p:graphicEl>
                                              <a:dgm id="{C93F06EB-8FDE-42E5-954F-80B487F2B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B9ACE0D2-DDF1-4FCC-955F-63477C516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>
                                            <p:graphicEl>
                                              <a:dgm id="{B9ACE0D2-DDF1-4FCC-955F-63477C516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5C88225E-0D15-4D3B-86E4-6F2D015CBC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>
                                            <p:graphicEl>
                                              <a:dgm id="{5C88225E-0D15-4D3B-86E4-6F2D015CBC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6E7AF816-946E-4F3A-AB0A-F09311B5EB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">
                                            <p:graphicEl>
                                              <a:dgm id="{6E7AF816-946E-4F3A-AB0A-F09311B5EB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graphicEl>
                                              <a:dgm id="{63BD7404-9E57-4A60-81AB-6F5A9970B4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3">
                                            <p:graphicEl>
                                              <a:dgm id="{63BD7404-9E57-4A60-81AB-6F5A9970B4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 hidden="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rawing of a child sitting on a round puzzle piece&#10;&#10;Description automatically generated">
            <a:extLst>
              <a:ext uri="{FF2B5EF4-FFF2-40B4-BE49-F238E27FC236}">
                <a16:creationId xmlns:a16="http://schemas.microsoft.com/office/drawing/2014/main" id="{9754C693-72BD-B2FC-7D51-E0A78E4B0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 b="-2"/>
          <a:stretch/>
        </p:blipFill>
        <p:spPr>
          <a:xfrm>
            <a:off x="-1806" y="589037"/>
            <a:ext cx="11438729" cy="6267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77371-9EAA-F01B-B014-A6D3F5B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7" y="33852"/>
            <a:ext cx="11201400" cy="110642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/>
                <a:ea typeface="Calibri Light"/>
                <a:cs typeface="Calibri Light"/>
              </a:rPr>
              <a:t>Sources</a:t>
            </a:r>
            <a:endParaRPr lang="en-US" sz="4000" b="1" dirty="0">
              <a:latin typeface="Calibri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C1C2-2B2D-2280-84ED-2CF278FB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98" y="2667573"/>
            <a:ext cx="4217096" cy="34106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200" dirty="0">
                <a:ea typeface="+mn-lt"/>
                <a:cs typeface="+mn-lt"/>
                <a:hlinkClick r:id="rId3"/>
              </a:rPr>
              <a:t>https://www.bleepingcomputer.com/news/security/fake-corsair-job-offers-on-linkedin-push-darkgate-malware/</a:t>
            </a:r>
            <a:r>
              <a:rPr lang="en-US" sz="1200" dirty="0">
                <a:ea typeface="+mn-lt"/>
                <a:cs typeface="+mn-lt"/>
              </a:rPr>
              <a:t> </a:t>
            </a:r>
          </a:p>
          <a:p>
            <a:r>
              <a:rPr lang="en-US" sz="1200" dirty="0">
                <a:ea typeface="+mn-lt"/>
                <a:cs typeface="+mn-lt"/>
                <a:hlinkClick r:id="rId4"/>
              </a:rPr>
              <a:t>https://www.darkreading.com/attacks-breaches/sec-charges-against-solarwinds-ciso-send-shockwaves-through-security-ranks</a:t>
            </a:r>
            <a:r>
              <a:rPr lang="en-US" sz="1200" dirty="0">
                <a:ea typeface="+mn-lt"/>
                <a:cs typeface="+mn-lt"/>
              </a:rPr>
              <a:t> </a:t>
            </a:r>
          </a:p>
          <a:p>
            <a:r>
              <a:rPr lang="en-US" sz="1200" dirty="0">
                <a:ea typeface="+mn-lt"/>
                <a:cs typeface="+mn-lt"/>
                <a:hlinkClick r:id="rId5"/>
              </a:rPr>
              <a:t>https://thehackernews.com/2023/10/servicenow-data-exposure-wake-up-call.html</a:t>
            </a:r>
            <a:r>
              <a:rPr lang="en-US" sz="1200" dirty="0">
                <a:ea typeface="+mn-lt"/>
                <a:cs typeface="+mn-lt"/>
              </a:rPr>
              <a:t> </a:t>
            </a:r>
          </a:p>
          <a:p>
            <a:r>
              <a:rPr lang="en-US" sz="1200" dirty="0">
                <a:ea typeface="+mn-lt"/>
                <a:cs typeface="+mn-lt"/>
                <a:hlinkClick r:id="rId6"/>
              </a:rPr>
              <a:t>https://www.darkreading.com/attacks-breaches/judge-spares-former-uber-ciso-jail-time-over-2016-data-breach-charges</a:t>
            </a:r>
            <a:r>
              <a:rPr lang="en-US" sz="1200" dirty="0">
                <a:ea typeface="+mn-lt"/>
                <a:cs typeface="+mn-lt"/>
              </a:rPr>
              <a:t> </a:t>
            </a:r>
          </a:p>
          <a:p>
            <a:r>
              <a:rPr lang="en-US" sz="1200" dirty="0">
                <a:ea typeface="+mn-lt"/>
                <a:cs typeface="+mn-lt"/>
                <a:hlinkClick r:id="rId7"/>
              </a:rPr>
              <a:t>https://www.wired.com/story/the-untold-story-of-solarwinds-the-boldest-supply-chain-hack-ever/</a:t>
            </a:r>
            <a:r>
              <a:rPr lang="en-US" sz="1200" dirty="0">
                <a:ea typeface="+mn-lt"/>
                <a:cs typeface="+mn-lt"/>
              </a:rPr>
              <a:t> </a:t>
            </a:r>
            <a:endParaRPr lang="en-US" sz="1200">
              <a:ea typeface="Calibri"/>
              <a:cs typeface="Calibri"/>
            </a:endParaRPr>
          </a:p>
          <a:p>
            <a:r>
              <a:rPr lang="en-US" sz="1200" dirty="0">
                <a:ea typeface="+mn-lt"/>
                <a:cs typeface="+mn-lt"/>
                <a:hlinkClick r:id="rId8"/>
              </a:rPr>
              <a:t>https://cybernews.com/news/boeing-data-leak-lockbit-ransomware/</a:t>
            </a:r>
            <a:r>
              <a:rPr lang="en-US" sz="1200" dirty="0">
                <a:ea typeface="+mn-lt"/>
                <a:cs typeface="+mn-lt"/>
              </a:rPr>
              <a:t> </a:t>
            </a:r>
            <a:endParaRPr lang="en-US" sz="1200">
              <a:ea typeface="Calibri"/>
              <a:cs typeface="Calibri"/>
            </a:endParaRPr>
          </a:p>
          <a:p>
            <a:r>
              <a:rPr lang="en-US" sz="1200" dirty="0">
                <a:ea typeface="+mn-lt"/>
                <a:cs typeface="+mn-lt"/>
                <a:hlinkClick r:id="rId9"/>
              </a:rPr>
              <a:t>https://www.bleepingcomputer.com/news/security/tp-link-smart-bulbs-can-let-hackers-steal-your-wifi-password/</a:t>
            </a:r>
            <a:r>
              <a:rPr lang="en-US" sz="1200" dirty="0">
                <a:ea typeface="+mn-lt"/>
                <a:cs typeface="+mn-lt"/>
              </a:rPr>
              <a:t> </a:t>
            </a:r>
          </a:p>
          <a:p>
            <a:r>
              <a:rPr lang="en-US" sz="1200" dirty="0">
                <a:ea typeface="+mn-lt"/>
                <a:cs typeface="+mn-lt"/>
                <a:hlinkClick r:id="rId10"/>
              </a:rPr>
              <a:t>https://us.norton.com/blog/privacy/password-statistics</a:t>
            </a:r>
            <a:r>
              <a:rPr lang="en-US" sz="1200" dirty="0">
                <a:ea typeface="+mn-lt"/>
                <a:cs typeface="+mn-lt"/>
              </a:rPr>
              <a:t> </a:t>
            </a:r>
            <a:endParaRPr lang="en-US" sz="1200" dirty="0">
              <a:ea typeface="Calibri"/>
              <a:cs typeface="Calibri"/>
            </a:endParaRPr>
          </a:p>
          <a:p>
            <a:endParaRPr lang="en-US" sz="1100">
              <a:ea typeface="Calibri"/>
              <a:cs typeface="Calibri"/>
            </a:endParaRPr>
          </a:p>
          <a:p>
            <a:endParaRPr lang="en-US" sz="1100">
              <a:ea typeface="Calibri"/>
              <a:cs typeface="Calibri"/>
            </a:endParaRPr>
          </a:p>
          <a:p>
            <a:endParaRPr lang="en-US" sz="11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office theme</vt:lpstr>
      <vt:lpstr>Cyber Minutes Weekly </vt:lpstr>
      <vt:lpstr>SolarWinds Hack</vt:lpstr>
      <vt:lpstr>PowerPoint Presentation</vt:lpstr>
      <vt:lpstr>Major ServiceNow Concern</vt:lpstr>
      <vt:lpstr>Passwords and Social Engineering 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1030</cp:revision>
  <dcterms:created xsi:type="dcterms:W3CDTF">2023-11-06T00:00:49Z</dcterms:created>
  <dcterms:modified xsi:type="dcterms:W3CDTF">2023-11-08T07:55:58Z</dcterms:modified>
</cp:coreProperties>
</file>